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00"/>
    <a:srgbClr val="B59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4A5E623-32C4-4EB2-B8C8-4A52147FF4CB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FE5C6F2-3134-40ED-9838-4D10F0B01E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72816"/>
            <a:ext cx="6477000" cy="1828800"/>
          </a:xfrm>
        </p:spPr>
        <p:txBody>
          <a:bodyPr/>
          <a:lstStyle/>
          <a:p>
            <a:r>
              <a:rPr lang="ru-RU" dirty="0" smtClean="0"/>
              <a:t>Канал Москва - Волга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Архивный отдел управления делами </a:t>
            </a:r>
          </a:p>
          <a:p>
            <a:pPr algn="ctr"/>
            <a:r>
              <a:rPr lang="ru-RU" sz="1400" dirty="0" smtClean="0"/>
              <a:t>Администрации</a:t>
            </a:r>
            <a:r>
              <a:rPr lang="ru-RU" sz="1400" dirty="0"/>
              <a:t> </a:t>
            </a:r>
            <a:r>
              <a:rPr lang="ru-RU" sz="1400" dirty="0" smtClean="0"/>
              <a:t>Дмитровского городского округа</a:t>
            </a:r>
          </a:p>
          <a:p>
            <a:pPr algn="ctr"/>
            <a:r>
              <a:rPr lang="ru-RU" sz="1400" dirty="0" smtClean="0"/>
              <a:t>Московской области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148105" y="619927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2022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57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837" y="1124744"/>
            <a:ext cx="525928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говорить о Канале имени Москвы как о сооружении, то это крупный гидротехнический комплекс, решающий задачи водоснабжения, обводнения, воднотранспортной связи, источник электроэнергии и электроснабжения промышленных и сельскохозяйственных территорий, расположенных в зоне </a:t>
            </a:r>
            <a:r>
              <a:rPr lang="ru-RU" dirty="0" smtClean="0"/>
              <a:t>канала. </a:t>
            </a:r>
            <a:r>
              <a:rPr lang="ru-RU" dirty="0"/>
              <a:t>Трасса канала имеет 240 сооружений, из </a:t>
            </a:r>
            <a:r>
              <a:rPr lang="ru-RU" dirty="0" smtClean="0"/>
              <a:t>них </a:t>
            </a:r>
            <a:r>
              <a:rPr lang="ru-RU" dirty="0"/>
              <a:t>11 шлюзов, 40 плотин, 8 водохранилищ, три главные пристани (Большая Волга, Дмитров, Химки - Северный речной порт Москвы), а также </a:t>
            </a:r>
            <a:r>
              <a:rPr lang="ru-RU" dirty="0" smtClean="0"/>
              <a:t>многочисленные </a:t>
            </a:r>
            <a:r>
              <a:rPr lang="ru-RU" dirty="0"/>
              <a:t>пристани местных линий. Архитектура производственных зданий гидросооружений канала у многих вызывает восхищение. Архитекторы исходили из того, что сооружения должны радовать, отражать внешний стиль социалистической эпохи - все для человека, все для вдохновенного труда на благо Родины.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118" r="3889" b="10707"/>
          <a:stretch/>
        </p:blipFill>
        <p:spPr>
          <a:xfrm>
            <a:off x="6084168" y="1268761"/>
            <a:ext cx="2376263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67" y="3068960"/>
            <a:ext cx="2409163" cy="1440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67" y="4869160"/>
            <a:ext cx="2409163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Ценой многих жизней, досталась </a:t>
            </a:r>
            <a:r>
              <a:rPr lang="ru-RU" dirty="0" smtClean="0"/>
              <a:t>эта стройка. </a:t>
            </a:r>
            <a:r>
              <a:rPr lang="ru-RU" dirty="0"/>
              <a:t>История его строительства полна человеческих эмоций и трагических судеб. Но одно чувство неизменно, это чувство восхищения и преклонения перед людьми, претворившими грандиозный комплекс сооружений - в жизнь!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2724"/>
            <a:ext cx="3408721" cy="2272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64" y="2992724"/>
            <a:ext cx="3422672" cy="2056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79877"/>
            <a:ext cx="3276144" cy="2068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52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12976"/>
            <a:ext cx="4716016" cy="234141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Прямоугольник 5"/>
          <p:cNvSpPr/>
          <p:nvPr/>
        </p:nvSpPr>
        <p:spPr>
          <a:xfrm>
            <a:off x="323528" y="62068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Канал имени Москвы - соединяет реку Москву с Волгой. Располагается в Московской и Тверской областях России, частично протекает по городу Дмитрову. Ширина канала по поверхности - 85 метров, по дну - 45 метров, глубина - 5,5 метров. Был открыт как канал Москва - Волга </a:t>
            </a:r>
            <a:r>
              <a:rPr lang="ru-RU" dirty="0" smtClean="0">
                <a:solidFill>
                  <a:srgbClr val="C00000"/>
                </a:solidFill>
              </a:rPr>
              <a:t>15 июля 1937 </a:t>
            </a:r>
            <a:r>
              <a:rPr lang="ru-RU" dirty="0" smtClean="0"/>
              <a:t>года. С 1947 года носит современное название Канала имени Москвы.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814024"/>
            <a:ext cx="392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Строительство канала Москва - Волга началось в </a:t>
            </a:r>
            <a:r>
              <a:rPr lang="ru-RU" dirty="0" smtClean="0">
                <a:solidFill>
                  <a:srgbClr val="C00000"/>
                </a:solidFill>
              </a:rPr>
              <a:t>сентябре 1932 года</a:t>
            </a:r>
            <a:r>
              <a:rPr lang="ru-RU" dirty="0" smtClean="0"/>
              <a:t> и длилось 4 года 8 месяцев. При строительстве канала использовался труд заключенных ГУЛАГа. </a:t>
            </a:r>
            <a:r>
              <a:rPr lang="ru-RU" dirty="0"/>
              <a:t>С</a:t>
            </a:r>
            <a:r>
              <a:rPr lang="ru-RU" dirty="0" smtClean="0"/>
              <a:t>пециально для строительства канала 14 сентября 1932 года был создан </a:t>
            </a:r>
            <a:r>
              <a:rPr lang="ru-RU" dirty="0" err="1" smtClean="0"/>
              <a:t>Дмитлаг</a:t>
            </a:r>
            <a:r>
              <a:rPr lang="ru-RU" dirty="0" smtClean="0"/>
              <a:t> и просуществовал он </a:t>
            </a:r>
          </a:p>
          <a:p>
            <a:pPr algn="ctr"/>
            <a:r>
              <a:rPr lang="ru-RU" dirty="0" smtClean="0"/>
              <a:t>более пяти лет.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2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30-х годах в  Москве не хватало питьевой воды. Население возросло до 3-х млн. человек. Водопроводная сеть Москвы не справлялась с подачей воды населению. И вот тогда взоры обратились к далекой от Москвы Волге.</a:t>
            </a:r>
          </a:p>
          <a:p>
            <a:pPr algn="ctr"/>
            <a:r>
              <a:rPr lang="ru-RU" dirty="0" smtClean="0"/>
              <a:t>15 июня 1931 года Пленум ЦК ВКП(б) принял постановление о строительстве канала, который соединит реки Волгу и Москву.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319" r="2922" b="1556"/>
          <a:stretch/>
        </p:blipFill>
        <p:spPr>
          <a:xfrm>
            <a:off x="4644008" y="1196752"/>
            <a:ext cx="3757646" cy="4824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7317" y="422108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Было несколько вариантов трассы канала. После долгих споров 20 мая 1932 года Московский Горком партии выбрал «Дмитровский» проект.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92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630" y="307510"/>
            <a:ext cx="548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Документальные материалы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4285" y="1679492"/>
            <a:ext cx="5040560" cy="4075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768938" cy="5085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1270" y="6381328"/>
            <a:ext cx="3177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(взято из материалов фонда  № </a:t>
            </a:r>
            <a:r>
              <a:rPr lang="ru-RU" sz="1400" dirty="0" smtClean="0"/>
              <a:t>12)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845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630" y="307510"/>
            <a:ext cx="548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Документальные материалы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3" y="1052736"/>
            <a:ext cx="4022429" cy="551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3" y="3356992"/>
            <a:ext cx="40826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Комиссия Дмитровского </a:t>
            </a:r>
          </a:p>
          <a:p>
            <a:pPr algn="ctr"/>
            <a:r>
              <a:rPr lang="ru-RU" dirty="0" smtClean="0"/>
              <a:t>Горсовета по отчуждению земель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и строений  под строительство</a:t>
            </a:r>
          </a:p>
          <a:p>
            <a:pPr algn="ctr"/>
            <a:r>
              <a:rPr lang="ru-RU" dirty="0"/>
              <a:t> </a:t>
            </a:r>
            <a:r>
              <a:rPr lang="ru-RU" dirty="0" smtClean="0"/>
              <a:t>канала Волга – Москва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 Протокол № </a:t>
            </a:r>
            <a:r>
              <a:rPr lang="ru-RU" dirty="0" smtClean="0"/>
              <a:t>1 от 25.11.1932г.</a:t>
            </a:r>
          </a:p>
          <a:p>
            <a:pPr algn="ctr"/>
            <a:endParaRPr lang="ru-RU" dirty="0"/>
          </a:p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Дмитровский архив </a:t>
            </a:r>
          </a:p>
          <a:p>
            <a:pPr algn="ctr"/>
            <a:r>
              <a:rPr lang="ru-RU" sz="1400" dirty="0" smtClean="0"/>
              <a:t>Фонд № 12. Опись 1.</a:t>
            </a:r>
          </a:p>
          <a:p>
            <a:pPr algn="ctr"/>
            <a:r>
              <a:rPr lang="ru-RU" sz="1400" dirty="0" smtClean="0"/>
              <a:t> Дело № 35. Л.8  </a:t>
            </a:r>
            <a:endParaRPr lang="ru-RU" sz="1400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71958"/>
            <a:ext cx="2831976" cy="18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630" y="307510"/>
            <a:ext cx="548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Документальные материалы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7" b="10940"/>
          <a:stretch/>
        </p:blipFill>
        <p:spPr>
          <a:xfrm>
            <a:off x="4644008" y="3356992"/>
            <a:ext cx="4322688" cy="3250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1764" b="12651"/>
          <a:stretch/>
        </p:blipFill>
        <p:spPr>
          <a:xfrm>
            <a:off x="251520" y="980728"/>
            <a:ext cx="4767404" cy="30963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165" y="58670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Дмитровский архив </a:t>
            </a:r>
          </a:p>
          <a:p>
            <a:pPr algn="ctr"/>
            <a:r>
              <a:rPr lang="ru-RU" sz="1400" dirty="0"/>
              <a:t>Фонд № 12. Опись 1</a:t>
            </a:r>
            <a:r>
              <a:rPr lang="ru-RU" sz="1400" dirty="0" smtClean="0"/>
              <a:t>. </a:t>
            </a:r>
          </a:p>
          <a:p>
            <a:pPr algn="ctr"/>
            <a:r>
              <a:rPr lang="ru-RU" sz="1400" dirty="0" smtClean="0"/>
              <a:t>Дело № 35. Л. 27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273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630" y="307510"/>
            <a:ext cx="548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Документальные материалы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1347" r="1840" b="6127"/>
          <a:stretch/>
        </p:blipFill>
        <p:spPr>
          <a:xfrm>
            <a:off x="4480613" y="1124743"/>
            <a:ext cx="3672408" cy="5337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" y="1124744"/>
            <a:ext cx="3508924" cy="53372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7784" y="6563858"/>
            <a:ext cx="3177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(взято из материалов фонда  № </a:t>
            </a:r>
            <a:r>
              <a:rPr lang="ru-RU" sz="1400" dirty="0" smtClean="0"/>
              <a:t>69)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2461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4630" y="307510"/>
            <a:ext cx="548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Документальные материалы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023"/>
          <a:stretch/>
        </p:blipFill>
        <p:spPr>
          <a:xfrm>
            <a:off x="395536" y="1052736"/>
            <a:ext cx="3975557" cy="5414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72" y="1057106"/>
            <a:ext cx="3684698" cy="239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7772" y="3881875"/>
            <a:ext cx="41186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Совет народных комиссаров</a:t>
            </a:r>
          </a:p>
          <a:p>
            <a:pPr algn="ctr"/>
            <a:r>
              <a:rPr lang="ru-RU" dirty="0" smtClean="0"/>
              <a:t> Союза СССР от 01 июня 1932г.</a:t>
            </a:r>
          </a:p>
          <a:p>
            <a:pPr algn="ctr"/>
            <a:r>
              <a:rPr lang="ru-RU" dirty="0" smtClean="0"/>
              <a:t>Москва Кремль</a:t>
            </a:r>
          </a:p>
          <a:p>
            <a:pPr algn="ctr"/>
            <a:r>
              <a:rPr lang="ru-RU" dirty="0" smtClean="0"/>
              <a:t>Протокол № 859</a:t>
            </a:r>
          </a:p>
          <a:p>
            <a:pPr algn="ctr"/>
            <a:r>
              <a:rPr lang="ru-RU" dirty="0" smtClean="0"/>
              <a:t>О строительстве  канала </a:t>
            </a:r>
          </a:p>
          <a:p>
            <a:pPr algn="ctr"/>
            <a:r>
              <a:rPr lang="ru-RU" dirty="0" smtClean="0"/>
              <a:t>Волга – Москва</a:t>
            </a:r>
          </a:p>
          <a:p>
            <a:pPr algn="ctr"/>
            <a:r>
              <a:rPr lang="ru-RU" dirty="0" smtClean="0"/>
              <a:t>( копия)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4545" y="6505531"/>
            <a:ext cx="3177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(взято из материалов фонда  № 69)</a:t>
            </a:r>
          </a:p>
        </p:txBody>
      </p:sp>
    </p:spTree>
    <p:extLst>
      <p:ext uri="{BB962C8B-B14F-4D97-AF65-F5344CB8AC3E}">
        <p14:creationId xmlns:p14="http://schemas.microsoft.com/office/powerpoint/2010/main" val="280738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3645024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Дмитровлаг</a:t>
            </a:r>
            <a:r>
              <a:rPr lang="ru-RU" dirty="0" smtClean="0"/>
              <a:t> </a:t>
            </a:r>
            <a:r>
              <a:rPr lang="ru-RU" dirty="0"/>
              <a:t>- крупнейшее лагерное объединение </a:t>
            </a:r>
            <a:r>
              <a:rPr lang="ru-RU" dirty="0" smtClean="0"/>
              <a:t>ОГПУ </a:t>
            </a:r>
            <a:r>
              <a:rPr lang="ru-RU" dirty="0"/>
              <a:t>-НКВД, созданный приказом 889 от 14 сентября 1932 года для использования труда заключенных на строительстве канала Москва </a:t>
            </a:r>
            <a:r>
              <a:rPr lang="ru-RU" dirty="0" smtClean="0"/>
              <a:t>– Волга.  Дмитлаг </a:t>
            </a:r>
            <a:r>
              <a:rPr lang="ru-RU" dirty="0"/>
              <a:t>занял комплекс зданий Борисоглебского монастыря. В сентябре 1933 года в Дмитлаг начали прибывать по </a:t>
            </a:r>
            <a:r>
              <a:rPr lang="ru-RU" dirty="0" smtClean="0"/>
              <a:t>этапу заключенные </a:t>
            </a:r>
            <a:r>
              <a:rPr lang="ru-RU" dirty="0"/>
              <a:t>из-под </a:t>
            </a:r>
            <a:r>
              <a:rPr lang="ru-RU" dirty="0" smtClean="0"/>
              <a:t>Ленинграда </a:t>
            </a:r>
            <a:r>
              <a:rPr lang="ru-RU" dirty="0"/>
              <a:t>и из Средней Азии, Темниковских и </a:t>
            </a:r>
            <a:r>
              <a:rPr lang="ru-RU" dirty="0" smtClean="0"/>
              <a:t>Вишерских </a:t>
            </a:r>
            <a:r>
              <a:rPr lang="ru-RU" dirty="0"/>
              <a:t>лагерей, Саровского ИТЛ и из Сибири. На 1 января 1936 года численность заключенных Дмитлага возросла до 192 тысяч человек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572000" cy="20002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t="39319" r="18384" b="7672"/>
          <a:stretch/>
        </p:blipFill>
        <p:spPr bwMode="auto">
          <a:xfrm>
            <a:off x="5364088" y="1268760"/>
            <a:ext cx="3206368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29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555</TotalTime>
  <Words>552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Перспектива</vt:lpstr>
      <vt:lpstr>Канал Москва - Волга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Канал Москва - Волга</dc:title>
  <dc:creator>Воронина Наталья Анатольевна</dc:creator>
  <cp:lastModifiedBy>Воронина Наталья Анатольевна</cp:lastModifiedBy>
  <cp:revision>29</cp:revision>
  <dcterms:created xsi:type="dcterms:W3CDTF">2022-03-14T08:12:05Z</dcterms:created>
  <dcterms:modified xsi:type="dcterms:W3CDTF">2022-03-16T07:16:03Z</dcterms:modified>
</cp:coreProperties>
</file>